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  <p:sldMasterId id="2147483668" r:id="rId7"/>
    <p:sldMasterId id="2147483669" r:id="rId8"/>
    <p:sldMasterId id="214748367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2B9862-9E8A-465C-9659-561097F68507}">
  <a:tblStyle styleId="{A12B9862-9E8A-465C-9659-561097F6850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0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font" Target="fonts/ProximaNova-bold.fntdata"/><Relationship Id="rId14" Type="http://schemas.openxmlformats.org/officeDocument/2006/relationships/slide" Target="slides/slide4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7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6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40db688a5_3_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107" name="Google Shape;107;g1640db688a5_3_29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40db688a5_0_12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The position updating and ultrasonic sensor happens in parallel</a:t>
            </a:r>
            <a:endParaRPr/>
          </a:p>
        </p:txBody>
      </p:sp>
      <p:sp>
        <p:nvSpPr>
          <p:cNvPr id="231" name="Google Shape;231;g1640db688a5_0_12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b3fbe26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ab3fbe26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Omar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b3fbe26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ab3fbe26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Omar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b3fbe26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b3fbe26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Omar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b3fbe26a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b3fbe26a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Omar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b3fbe26a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ab3fbe26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40db688a5_0_18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291" name="Google Shape;291;g1640db688a5_0_18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640db688a5_0_17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calibration - “we know”</a:t>
            </a:r>
            <a:endParaRPr/>
          </a:p>
        </p:txBody>
      </p:sp>
      <p:sp>
        <p:nvSpPr>
          <p:cNvPr id="304" name="Google Shape;304;g1640db688a5_0_174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49704e887_1_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315" name="Google Shape;315;g1649704e887_1_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ab40890447_0_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325" name="Google Shape;325;g1ab40890447_0_1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40db688a5_3_3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640db688a5_3_3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</a:t>
            </a:r>
            <a:endParaRPr/>
          </a:p>
        </p:txBody>
      </p:sp>
      <p:sp>
        <p:nvSpPr>
          <p:cNvPr id="115" name="Google Shape;115;g1640db688a5_3_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a4fd5cbb5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a4fd5cbb5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4fd5cbb50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345" name="Google Shape;345;g1a4fd5cbb50_0_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acb0a9a9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acb0a9a9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640db688a5_0_23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361" name="Google Shape;361;g1640db688a5_0_231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640db688a5_3_1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640db688a5_3_12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ab4aa11e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ab4aa11e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40db688a5_0_7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131" name="Google Shape;131;g1640db688a5_0_79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40db688a5_0_7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140" name="Google Shape;140;g1640db688a5_0_7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3f79294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3f79294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40db688a5_0_11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briefly point out, reminder from pdr</a:t>
            </a:r>
            <a:endParaRPr/>
          </a:p>
        </p:txBody>
      </p:sp>
      <p:sp>
        <p:nvSpPr>
          <p:cNvPr id="194" name="Google Shape;194;g1640db688a5_0_11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5a10352a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65a10352a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40db688a5_0_22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location calling due to unexpected delivery delay and facilitating it will be easier once client server system is set up</a:t>
            </a:r>
            <a:endParaRPr/>
          </a:p>
        </p:txBody>
      </p:sp>
      <p:sp>
        <p:nvSpPr>
          <p:cNvPr id="214" name="Google Shape;214;g1640db688a5_0_22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40db688a5_0_12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223" name="Google Shape;223;g1640db688a5_0_12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1">
  <p:cSld name="Content Slide-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482204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-3">
  <p:cSld name="Title Slide-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315017" y="4142602"/>
            <a:ext cx="636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-1">
  <p:cSld name="Divider Slide-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5017" y="3892379"/>
            <a:ext cx="6366899" cy="4448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1">
  <p:cSld name="Content Slide-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82203" y="1214051"/>
            <a:ext cx="8210775" cy="2910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2">
  <p:cSld name="Content Slide-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82204" y="1214051"/>
            <a:ext cx="4911521" cy="2910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/>
          <p:nvPr>
            <p:ph idx="2" type="pic"/>
          </p:nvPr>
        </p:nvSpPr>
        <p:spPr>
          <a:xfrm>
            <a:off x="5550919" y="1214051"/>
            <a:ext cx="3142059" cy="2910017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7"/>
          <p:cNvSpPr txBox="1"/>
          <p:nvPr>
            <p:ph idx="3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3">
  <p:cSld name="Content Slide-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482204" y="1214051"/>
            <a:ext cx="4911521" cy="2910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/>
          <p:nvPr>
            <p:ph idx="2" type="chart"/>
          </p:nvPr>
        </p:nvSpPr>
        <p:spPr>
          <a:xfrm>
            <a:off x="5523310" y="1214438"/>
            <a:ext cx="3169669" cy="29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4">
  <p:cSld name="Content Slide-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7" name="Google Shape;87;p19"/>
          <p:cNvSpPr/>
          <p:nvPr>
            <p:ph idx="2" type="pic"/>
          </p:nvPr>
        </p:nvSpPr>
        <p:spPr>
          <a:xfrm>
            <a:off x="473869" y="1204913"/>
            <a:ext cx="8210775" cy="2956322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5">
  <p:cSld name="Content Slide-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20"/>
          <p:cNvSpPr/>
          <p:nvPr>
            <p:ph idx="2" type="chart"/>
          </p:nvPr>
        </p:nvSpPr>
        <p:spPr>
          <a:xfrm>
            <a:off x="473644" y="1204913"/>
            <a:ext cx="8210775" cy="2974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6">
  <p:cSld name="Content Slide-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7" name="Google Shape;97;p21"/>
          <p:cNvSpPr/>
          <p:nvPr>
            <p:ph idx="2" type="tbl"/>
          </p:nvPr>
        </p:nvSpPr>
        <p:spPr>
          <a:xfrm>
            <a:off x="473868" y="1204913"/>
            <a:ext cx="8210774" cy="2974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-1">
  <p:cSld name="Closing Slide-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102" name="Google Shape;10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8793" y="3602262"/>
            <a:ext cx="1646415" cy="643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/>
          <p:nvPr/>
        </p:nvSpPr>
        <p:spPr>
          <a:xfrm>
            <a:off x="0" y="4429898"/>
            <a:ext cx="9144000" cy="50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0" y="1908418"/>
            <a:ext cx="9144000" cy="663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2">
  <p:cSld name="Content Slide-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82204" y="1214050"/>
            <a:ext cx="49116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/>
          <p:nvPr>
            <p:ph idx="2" type="pic"/>
          </p:nvPr>
        </p:nvSpPr>
        <p:spPr>
          <a:xfrm>
            <a:off x="5550920" y="1214050"/>
            <a:ext cx="3142200" cy="291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3">
  <p:cSld name="Content Slide-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82204" y="1214050"/>
            <a:ext cx="49116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/>
          <p:nvPr>
            <p:ph idx="2" type="chart"/>
          </p:nvPr>
        </p:nvSpPr>
        <p:spPr>
          <a:xfrm>
            <a:off x="5523310" y="1214438"/>
            <a:ext cx="31698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3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4">
  <p:cSld name="Content Slide-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" name="Google Shape;29;p5"/>
          <p:cNvSpPr/>
          <p:nvPr>
            <p:ph idx="2" type="pic"/>
          </p:nvPr>
        </p:nvSpPr>
        <p:spPr>
          <a:xfrm>
            <a:off x="473869" y="1204913"/>
            <a:ext cx="8210700" cy="29562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5">
  <p:cSld name="Content Slide-5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" name="Google Shape;34;p6"/>
          <p:cNvSpPr/>
          <p:nvPr>
            <p:ph idx="2" type="chart"/>
          </p:nvPr>
        </p:nvSpPr>
        <p:spPr>
          <a:xfrm>
            <a:off x="473644" y="1204913"/>
            <a:ext cx="8210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6">
  <p:cSld name="Content Slide-6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9" name="Google Shape;39;p7"/>
          <p:cNvSpPr/>
          <p:nvPr>
            <p:ph idx="2" type="tbl"/>
          </p:nvPr>
        </p:nvSpPr>
        <p:spPr>
          <a:xfrm>
            <a:off x="473868" y="1204913"/>
            <a:ext cx="8210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8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 sz="5400"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20504" y="4599658"/>
            <a:ext cx="1036989" cy="4132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429898"/>
            <a:ext cx="9148500" cy="5040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" name="Google Shape;9;p1"/>
          <p:cNvCxnSpPr/>
          <p:nvPr/>
        </p:nvCxnSpPr>
        <p:spPr>
          <a:xfrm>
            <a:off x="8261051" y="4725818"/>
            <a:ext cx="0" cy="153600"/>
          </a:xfrm>
          <a:prstGeom prst="straightConnector1">
            <a:avLst/>
          </a:prstGeom>
          <a:noFill/>
          <a:ln cap="flat" cmpd="sng" w="1587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54" name="Google Shape;54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04786" y="264287"/>
            <a:ext cx="1470353" cy="58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ew of campus pond with trees and buildings around."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130643"/>
            <a:ext cx="9143999" cy="401285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0" y="1130643"/>
            <a:ext cx="9144000" cy="111211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7F7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4429898"/>
            <a:ext cx="9144000" cy="50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64" name="Google Shape;64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20504" y="4599659"/>
            <a:ext cx="1036988" cy="41321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0" y="4429898"/>
            <a:ext cx="9148572" cy="5027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7" name="Google Shape;67;p15"/>
          <p:cNvCxnSpPr/>
          <p:nvPr/>
        </p:nvCxnSpPr>
        <p:spPr>
          <a:xfrm>
            <a:off x="8261051" y="4725818"/>
            <a:ext cx="0" cy="153548"/>
          </a:xfrm>
          <a:prstGeom prst="straightConnector1">
            <a:avLst/>
          </a:prstGeom>
          <a:noFill/>
          <a:ln cap="flat" cmpd="sng" w="1587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233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hyperlink" Target="http://drive.google.com/file/d/12VRjoKr2sLkrvE2DZSy8w0GpRnO8p1aj/view" TargetMode="External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tindie.com/products/petteemfg/ultra-wideband-rtls-uwb-diy-starter-kit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3TxdWh2ijb4F8q16T-vVBvVmQt-puSoL/view" TargetMode="External"/><Relationship Id="rId4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380550" y="3991275"/>
            <a:ext cx="8382900" cy="88350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 sz="4200"/>
              <a:t>Lazy Bob - SDP23 Team 5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 sz="1900"/>
              <a:t>Omar Areiqat, Vedatman Basu, Redwan Rahman, Jina Song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275" y="168325"/>
            <a:ext cx="3155650" cy="8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type="title"/>
          </p:nvPr>
        </p:nvSpPr>
        <p:spPr>
          <a:xfrm>
            <a:off x="380550" y="256500"/>
            <a:ext cx="2266500" cy="65760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 sz="4200"/>
              <a:t>MDR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466646" y="25522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Software </a:t>
            </a:r>
            <a:r>
              <a:rPr lang="en"/>
              <a:t>Block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Diagram</a:t>
            </a:r>
            <a:endParaRPr/>
          </a:p>
        </p:txBody>
      </p:sp>
      <p:sp>
        <p:nvSpPr>
          <p:cNvPr id="234" name="Google Shape;234;p33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25" y="-254147"/>
            <a:ext cx="8550800" cy="52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Motion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5" y="920700"/>
            <a:ext cx="4609700" cy="34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742425" y="401675"/>
            <a:ext cx="2280129" cy="392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000" y="402275"/>
            <a:ext cx="4055775" cy="358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9663" y="665875"/>
            <a:ext cx="1073276" cy="11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213" y="1050475"/>
            <a:ext cx="953000" cy="1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25" y="1939750"/>
            <a:ext cx="2169899" cy="2355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5"/>
          <p:cNvCxnSpPr>
            <a:stCxn id="253" idx="3"/>
          </p:cNvCxnSpPr>
          <p:nvPr/>
        </p:nvCxnSpPr>
        <p:spPr>
          <a:xfrm flipH="1" rot="10800000">
            <a:off x="3190213" y="1333325"/>
            <a:ext cx="2013600" cy="377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5"/>
          <p:cNvCxnSpPr>
            <a:stCxn id="252" idx="1"/>
          </p:cNvCxnSpPr>
          <p:nvPr/>
        </p:nvCxnSpPr>
        <p:spPr>
          <a:xfrm rot="10800000">
            <a:off x="6007663" y="1045300"/>
            <a:ext cx="1962000" cy="20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5"/>
          <p:cNvCxnSpPr/>
          <p:nvPr/>
        </p:nvCxnSpPr>
        <p:spPr>
          <a:xfrm flipH="1" rot="10800000">
            <a:off x="1801675" y="2116775"/>
            <a:ext cx="3696900" cy="1218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35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7936200" y="2987425"/>
            <a:ext cx="15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</a:t>
            </a:r>
            <a:endParaRPr/>
          </a:p>
        </p:txBody>
      </p:sp>
      <p:cxnSp>
        <p:nvCxnSpPr>
          <p:cNvPr id="260" name="Google Shape;260;p35"/>
          <p:cNvCxnSpPr/>
          <p:nvPr/>
        </p:nvCxnSpPr>
        <p:spPr>
          <a:xfrm rot="10800000">
            <a:off x="6603725" y="1976125"/>
            <a:ext cx="1433100" cy="1011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35"/>
          <p:cNvSpPr txBox="1"/>
          <p:nvPr>
            <p:ph type="title"/>
          </p:nvPr>
        </p:nvSpPr>
        <p:spPr>
          <a:xfrm>
            <a:off x="474124" y="554075"/>
            <a:ext cx="26688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Motion: Circuit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474131" y="554075"/>
            <a:ext cx="23103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Motion: PCB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6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25" y="1232988"/>
            <a:ext cx="3917225" cy="284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800" y="704000"/>
            <a:ext cx="2359150" cy="366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2800" y="807200"/>
            <a:ext cx="2090053" cy="332624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466655" y="502625"/>
            <a:ext cx="31263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Motion: Debugging</a:t>
            </a:r>
            <a:endParaRPr/>
          </a:p>
        </p:txBody>
      </p:sp>
      <p:sp>
        <p:nvSpPr>
          <p:cNvPr id="277" name="Google Shape;277;p37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https://appinventor.mit.edu</a:t>
            </a:r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75" y="974550"/>
            <a:ext cx="6244552" cy="33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Motion: Debugging</a:t>
            </a:r>
            <a:endParaRPr/>
          </a:p>
        </p:txBody>
      </p:sp>
      <p:sp>
        <p:nvSpPr>
          <p:cNvPr id="285" name="Google Shape;285;p38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25" y="1158785"/>
            <a:ext cx="3082501" cy="294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601" y="211938"/>
            <a:ext cx="1996500" cy="404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Power</a:t>
            </a:r>
            <a:endParaRPr/>
          </a:p>
        </p:txBody>
      </p:sp>
      <p:sp>
        <p:nvSpPr>
          <p:cNvPr id="294" name="Google Shape;294;p39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9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https://www.adafruit.com/product/328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https://www.adafruit.com/product/798</a:t>
            </a:r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25" y="1632725"/>
            <a:ext cx="1955025" cy="26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900" y="1474399"/>
            <a:ext cx="2815025" cy="2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725" y="1243649"/>
            <a:ext cx="2834450" cy="31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9"/>
          <p:cNvSpPr txBox="1"/>
          <p:nvPr/>
        </p:nvSpPr>
        <p:spPr>
          <a:xfrm>
            <a:off x="679650" y="1243650"/>
            <a:ext cx="16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 Power</a:t>
            </a: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3285800" y="1074200"/>
            <a:ext cx="23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 Logic Power</a:t>
            </a:r>
            <a:endParaRPr/>
          </a:p>
        </p:txBody>
      </p:sp>
      <p:sp>
        <p:nvSpPr>
          <p:cNvPr id="301" name="Google Shape;301;p39"/>
          <p:cNvSpPr txBox="1"/>
          <p:nvPr/>
        </p:nvSpPr>
        <p:spPr>
          <a:xfrm>
            <a:off x="6140100" y="765925"/>
            <a:ext cx="24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 Motor Power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Positioning</a:t>
            </a:r>
            <a:endParaRPr/>
          </a:p>
        </p:txBody>
      </p:sp>
      <p:sp>
        <p:nvSpPr>
          <p:cNvPr id="307" name="Google Shape;307;p40"/>
          <p:cNvSpPr txBox="1"/>
          <p:nvPr>
            <p:ph idx="2" type="body"/>
          </p:nvPr>
        </p:nvSpPr>
        <p:spPr>
          <a:xfrm>
            <a:off x="2544425" y="4698725"/>
            <a:ext cx="5713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https://www.frontiersin.org/articles/10.3389/fnbot.2022.715440/full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https://www.qorvo.com/products/p/MDEK1001</a:t>
            </a:r>
            <a:endParaRPr/>
          </a:p>
        </p:txBody>
      </p:sp>
      <p:sp>
        <p:nvSpPr>
          <p:cNvPr id="308" name="Google Shape;308;p40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050" y="2678650"/>
            <a:ext cx="2251875" cy="16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 rotWithShape="1">
          <a:blip r:embed="rId4">
            <a:alphaModFix/>
          </a:blip>
          <a:srcRect b="0" l="0" r="0" t="12610"/>
          <a:stretch/>
        </p:blipFill>
        <p:spPr>
          <a:xfrm>
            <a:off x="6154575" y="265350"/>
            <a:ext cx="2876150" cy="24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519500" y="914125"/>
            <a:ext cx="46752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Ultra Wideband</a:t>
            </a:r>
            <a:r>
              <a:rPr lang="en"/>
              <a:t> Sensor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Accuracy to 土1</a:t>
            </a:r>
            <a:r>
              <a:rPr lang="en"/>
              <a:t> cm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Program gives confidence level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Triangulating relative position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Get position of both individually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/>
              <a:t>		on an x,y,z plane and calculate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913" y="2924300"/>
            <a:ext cx="3132875" cy="15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>
                <a:solidFill>
                  <a:srgbClr val="8A2332"/>
                </a:solidFill>
              </a:rPr>
              <a:t>Subsystem: </a:t>
            </a:r>
            <a:r>
              <a:rPr lang="en">
                <a:solidFill>
                  <a:srgbClr val="8A2332"/>
                </a:solidFill>
              </a:rPr>
              <a:t>Collision</a:t>
            </a:r>
            <a:r>
              <a:rPr lang="en">
                <a:solidFill>
                  <a:srgbClr val="8A2332"/>
                </a:solidFill>
              </a:rPr>
              <a:t> and Cliff Detection</a:t>
            </a:r>
            <a:endParaRPr>
              <a:solidFill>
                <a:srgbClr val="8A233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474125" y="1001600"/>
            <a:ext cx="44742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Ultrasonic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Edge detection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Clear path and obstacle detection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Infrared/Piezoelectric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Collision and impassable barrier detection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1"/>
          <p:cNvSpPr txBox="1"/>
          <p:nvPr>
            <p:ph idx="2" type="body"/>
          </p:nvPr>
        </p:nvSpPr>
        <p:spPr>
          <a:xfrm>
            <a:off x="4040626" y="4698725"/>
            <a:ext cx="421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163" y="1048519"/>
            <a:ext cx="2090326" cy="15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950" y="2665500"/>
            <a:ext cx="2438599" cy="15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>
                <a:solidFill>
                  <a:srgbClr val="8A2332"/>
                </a:solidFill>
              </a:rPr>
              <a:t>Design</a:t>
            </a:r>
            <a:r>
              <a:rPr lang="en">
                <a:solidFill>
                  <a:srgbClr val="8A2332"/>
                </a:solidFill>
              </a:rPr>
              <a:t>: Chassis and PCB</a:t>
            </a:r>
            <a:endParaRPr>
              <a:solidFill>
                <a:srgbClr val="8A233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474125" y="1001600"/>
            <a:ext cx="44742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 txBox="1"/>
          <p:nvPr>
            <p:ph idx="2" type="body"/>
          </p:nvPr>
        </p:nvSpPr>
        <p:spPr>
          <a:xfrm>
            <a:off x="4040626" y="4698725"/>
            <a:ext cx="421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486" y="1287275"/>
            <a:ext cx="2143425" cy="27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850" y="1328775"/>
            <a:ext cx="2328349" cy="26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 title="caller chassis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200" y="901725"/>
            <a:ext cx="4146325" cy="31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292642" y="3989329"/>
            <a:ext cx="63669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/>
              <a:t>The Team</a:t>
            </a:r>
            <a:endParaRPr/>
          </a:p>
        </p:txBody>
      </p:sp>
      <p:pic>
        <p:nvPicPr>
          <p:cNvPr id="118" name="Google Shape;118;p25"/>
          <p:cNvPicPr preferRelativeResize="0"/>
          <p:nvPr/>
        </p:nvPicPr>
        <p:blipFill rotWithShape="1">
          <a:blip r:embed="rId3">
            <a:alphaModFix/>
          </a:blip>
          <a:srcRect b="0" l="22943" r="11914" t="8475"/>
          <a:stretch/>
        </p:blipFill>
        <p:spPr>
          <a:xfrm>
            <a:off x="138113" y="785238"/>
            <a:ext cx="1693076" cy="17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/>
        </p:nvSpPr>
        <p:spPr>
          <a:xfrm>
            <a:off x="49863" y="2708713"/>
            <a:ext cx="203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Omar Areiqat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Budget Lead</a:t>
            </a:r>
            <a:endParaRPr>
              <a:solidFill>
                <a:srgbClr val="8A23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Movement and Power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2082975" y="2708725"/>
            <a:ext cx="152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Jina Song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PCB Lead</a:t>
            </a:r>
            <a:endParaRPr>
              <a:solidFill>
                <a:srgbClr val="8A23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3517050" y="2708725"/>
            <a:ext cx="210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Vedatman Soham Basu CompE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Software Lead</a:t>
            </a:r>
            <a:endParaRPr>
              <a:solidFill>
                <a:srgbClr val="8A23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Sensors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5626950" y="2708725"/>
            <a:ext cx="178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Redwan Rahman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10513"/>
                </a:solidFill>
              </a:rPr>
              <a:t>Logistic Lead</a:t>
            </a:r>
            <a:endParaRPr>
              <a:solidFill>
                <a:srgbClr val="9105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Positioning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25"/>
          <p:cNvSpPr txBox="1"/>
          <p:nvPr/>
        </p:nvSpPr>
        <p:spPr>
          <a:xfrm>
            <a:off x="7357675" y="2924275"/>
            <a:ext cx="16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William Leonard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Advisor</a:t>
            </a:r>
            <a:endParaRPr>
              <a:solidFill>
                <a:srgbClr val="8A2332"/>
              </a:solidFill>
            </a:endParaRPr>
          </a:p>
        </p:txBody>
      </p:sp>
      <p:sp>
        <p:nvSpPr>
          <p:cNvPr id="124" name="Google Shape;124;p25"/>
          <p:cNvSpPr txBox="1"/>
          <p:nvPr>
            <p:ph idx="11" type="ftr"/>
          </p:nvPr>
        </p:nvSpPr>
        <p:spPr>
          <a:xfrm>
            <a:off x="8291649" y="46918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Page </a:t>
            </a:r>
            <a:fld id="{00000000-1234-1234-1234-123412341234}" type="slidenum">
              <a:rPr lang="en" sz="900"/>
              <a:t>‹#›</a:t>
            </a:fld>
            <a:endParaRPr sz="900"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4">
            <a:alphaModFix/>
          </a:blip>
          <a:srcRect b="2162" l="0" r="0" t="0"/>
          <a:stretch/>
        </p:blipFill>
        <p:spPr>
          <a:xfrm>
            <a:off x="7406168" y="897600"/>
            <a:ext cx="1596207" cy="15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12079" l="0" r="0" t="10142"/>
          <a:stretch/>
        </p:blipFill>
        <p:spPr>
          <a:xfrm>
            <a:off x="5674800" y="800551"/>
            <a:ext cx="1693202" cy="175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6">
            <a:alphaModFix/>
          </a:blip>
          <a:srcRect b="14322" l="0" r="0" t="10217"/>
          <a:stretch/>
        </p:blipFill>
        <p:spPr>
          <a:xfrm>
            <a:off x="1995688" y="793200"/>
            <a:ext cx="1596200" cy="177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7">
            <a:alphaModFix/>
          </a:blip>
          <a:srcRect b="11154" l="0" r="0" t="13373"/>
          <a:stretch/>
        </p:blipFill>
        <p:spPr>
          <a:xfrm>
            <a:off x="3738887" y="778400"/>
            <a:ext cx="1788899" cy="180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type="title"/>
          </p:nvPr>
        </p:nvSpPr>
        <p:spPr>
          <a:xfrm>
            <a:off x="466658" y="423600"/>
            <a:ext cx="82107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CDR Deliverables</a:t>
            </a:r>
            <a:endParaRPr/>
          </a:p>
        </p:txBody>
      </p:sp>
      <p:sp>
        <p:nvSpPr>
          <p:cNvPr id="339" name="Google Shape;339;p43"/>
          <p:cNvSpPr txBox="1"/>
          <p:nvPr>
            <p:ph idx="1" type="body"/>
          </p:nvPr>
        </p:nvSpPr>
        <p:spPr>
          <a:xfrm>
            <a:off x="308000" y="978100"/>
            <a:ext cx="4569300" cy="302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“</a:t>
            </a:r>
            <a:r>
              <a:rPr lang="en"/>
              <a:t>The Brains” and </a:t>
            </a:r>
            <a:r>
              <a:rPr lang="en"/>
              <a:t>Live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Instead of laptop, use Raspberry Pi or similar to process data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Setup client/server system for inputs from multiple sources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SzPts val="1700"/>
              <a:buAutoNum type="alphaLcPeriod"/>
            </a:pPr>
            <a:r>
              <a:rPr lang="en"/>
              <a:t>Continuously update position as coaster moves </a:t>
            </a:r>
            <a:r>
              <a:rPr lang="en"/>
              <a:t>(</a:t>
            </a:r>
            <a:r>
              <a:rPr lang="en"/>
              <a:t>Currently uses first set of coordinates to move)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0" name="Google Shape;340;p43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5130050" y="787500"/>
            <a:ext cx="3891900" cy="405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	Chassis for Coaster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/>
          </a:p>
          <a:p>
            <a:pPr indent="0" lvl="0" marL="457200" rtl="0" algn="l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700"/>
              <a:t>a. 	Circular body with a </a:t>
            </a:r>
            <a:endParaRPr b="0" sz="100"/>
          </a:p>
          <a:p>
            <a:pPr indent="457200" lvl="0" marL="457200" rtl="0" algn="l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700"/>
              <a:t>platform to put objects on</a:t>
            </a:r>
            <a:endParaRPr b="0" sz="1700"/>
          </a:p>
          <a:p>
            <a:pPr indent="45720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00"/>
          </a:p>
          <a:p>
            <a:pPr indent="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700"/>
              <a:t>b. 	Able to contain all </a:t>
            </a:r>
            <a:endParaRPr b="0" sz="1700"/>
          </a:p>
          <a:p>
            <a:pPr indent="457200" lvl="0" marL="457200" rtl="0" algn="l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700"/>
              <a:t>components inside</a:t>
            </a:r>
            <a:endParaRPr b="0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3.    </a:t>
            </a:r>
            <a:r>
              <a:rPr lang="en"/>
              <a:t>PCB Plans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700"/>
              <a:t>a.	Motion</a:t>
            </a:r>
            <a:endParaRPr b="0" sz="1700"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700"/>
              <a:t>b.  	Sensors</a:t>
            </a:r>
            <a:endParaRPr b="0" sz="1700"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en" sz="1700"/>
              <a:t>c. 	User input</a:t>
            </a:r>
            <a:endParaRPr b="0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173331" y="404975"/>
            <a:ext cx="25248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Next </a:t>
            </a:r>
            <a:r>
              <a:rPr lang="en"/>
              <a:t>Semester</a:t>
            </a:r>
            <a:r>
              <a:rPr lang="en"/>
              <a:t> Estimated Cost</a:t>
            </a:r>
            <a:endParaRPr/>
          </a:p>
        </p:txBody>
      </p:sp>
      <p:sp>
        <p:nvSpPr>
          <p:cNvPr id="348" name="Google Shape;348;p44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0" name="Google Shape;350;p44"/>
          <p:cNvGraphicFramePr/>
          <p:nvPr/>
        </p:nvGraphicFramePr>
        <p:xfrm>
          <a:off x="1733550" y="132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{A12B9862-9E8A-465C-9659-561097F68507}</a:tableStyleId>
              </a:tblPr>
              <a:tblGrid>
                <a:gridCol w="1838325"/>
                <a:gridCol w="1971675"/>
                <a:gridCol w="1866900"/>
              </a:tblGrid>
              <a:tr h="20955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Planned List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Item 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Link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Price $ (with tax and shipping)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Raspberry Pi 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SDP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–</a:t>
                      </a:r>
                      <a:r>
                        <a:rPr lang="en" sz="1000"/>
                        <a:t>0–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PCB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JLCPCB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Sensors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Motion PCB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Omar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–0–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 x DRV8871 Motor Drivers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–0–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1s 1500mAh Lipo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–0–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216.95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Expenses to-date</a:t>
            </a:r>
            <a:endParaRPr/>
          </a:p>
        </p:txBody>
      </p:sp>
      <p:sp>
        <p:nvSpPr>
          <p:cNvPr id="356" name="Google Shape;356;p45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5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8" name="Google Shape;358;p45"/>
          <p:cNvGraphicFramePr/>
          <p:nvPr/>
        </p:nvGraphicFramePr>
        <p:xfrm>
          <a:off x="2400300" y="118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{A12B9862-9E8A-465C-9659-561097F68507}</a:tableStyleId>
              </a:tblPr>
              <a:tblGrid>
                <a:gridCol w="1488550"/>
                <a:gridCol w="1073925"/>
                <a:gridCol w="1780925"/>
              </a:tblGrid>
              <a:tr h="20955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 List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Item 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Source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Price $ (with tax and shipping)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UWB DIY Starter Kit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Link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74.98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 x Pico 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Wouter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PCB1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Wouter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22.05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PCB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JLCPCB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Sensors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 x Pico 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Wouter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36.00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 Dof Sensors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Amazon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 x RCR132a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Amazon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Motors and Wheels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Digikey/Adafruit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325.98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64" name="Google Shape;364;p46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65" name="Google Shape;365;p46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300" y="1124759"/>
            <a:ext cx="3243224" cy="3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6"/>
          <p:cNvPicPr preferRelativeResize="0"/>
          <p:nvPr/>
        </p:nvPicPr>
        <p:blipFill rotWithShape="1">
          <a:blip r:embed="rId4">
            <a:alphaModFix/>
          </a:blip>
          <a:srcRect b="0" l="0" r="0" t="2723"/>
          <a:stretch/>
        </p:blipFill>
        <p:spPr>
          <a:xfrm>
            <a:off x="152400" y="1552212"/>
            <a:ext cx="8839201" cy="20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idx="1" type="body"/>
          </p:nvPr>
        </p:nvSpPr>
        <p:spPr>
          <a:xfrm>
            <a:off x="0" y="1908418"/>
            <a:ext cx="9144000" cy="663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" sz="2500"/>
              <a:t>QUESTIONS &amp; ANSWERS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340208" y="125775"/>
            <a:ext cx="82107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(if things go awry)</a:t>
            </a:r>
            <a:endParaRPr/>
          </a:p>
        </p:txBody>
      </p:sp>
      <p:sp>
        <p:nvSpPr>
          <p:cNvPr id="378" name="Google Shape;378;p48"/>
          <p:cNvSpPr txBox="1"/>
          <p:nvPr>
            <p:ph idx="1" type="body"/>
          </p:nvPr>
        </p:nvSpPr>
        <p:spPr>
          <a:xfrm>
            <a:off x="482204" y="1214050"/>
            <a:ext cx="8210700" cy="291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8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8" title="20221207_12420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913" y="639363"/>
            <a:ext cx="5724076" cy="42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97575" y="1214050"/>
            <a:ext cx="43974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1700"/>
              <a:t>Some people struggle with mundane actions in life, such as passing dishes on a large table.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1700"/>
              <a:t>Lazy Susans are nice, but only work on round tables and requires user to have reach.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1700"/>
              <a:t>What if there was a small, portable device that can move dishes across any table of arbitrary shape?</a:t>
            </a:r>
            <a:endParaRPr sz="1700"/>
          </a:p>
        </p:txBody>
      </p:sp>
      <p:sp>
        <p:nvSpPr>
          <p:cNvPr id="135" name="Google Shape;135;p26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https://en.wikipedia.org/wiki/Lazy_Susan</a:t>
            </a:r>
            <a:endParaRPr/>
          </a:p>
        </p:txBody>
      </p:sp>
      <p:sp>
        <p:nvSpPr>
          <p:cNvPr id="136" name="Google Shape;136;p26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475" y="1004637"/>
            <a:ext cx="4010225" cy="26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482204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“Lazy Bob”: A moving coaster that approaches the user when called.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"/>
              <a:t>Stably transport items around a table to different users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"/>
              <a:t>Provide a simple way to interface with all coasters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"/>
              <a:t>Adapt to the environment</a:t>
            </a:r>
            <a:endParaRPr b="0"/>
          </a:p>
        </p:txBody>
      </p:sp>
      <p:sp>
        <p:nvSpPr>
          <p:cNvPr id="144" name="Google Shape;144;p27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8"/>
          <p:cNvGrpSpPr/>
          <p:nvPr/>
        </p:nvGrpSpPr>
        <p:grpSpPr>
          <a:xfrm>
            <a:off x="4182200" y="2206075"/>
            <a:ext cx="912000" cy="912000"/>
            <a:chOff x="3926250" y="1885950"/>
            <a:chExt cx="912000" cy="912000"/>
          </a:xfrm>
        </p:grpSpPr>
        <p:sp>
          <p:nvSpPr>
            <p:cNvPr id="151" name="Google Shape;151;p28"/>
            <p:cNvSpPr/>
            <p:nvPr/>
          </p:nvSpPr>
          <p:spPr>
            <a:xfrm>
              <a:off x="4286250" y="1885950"/>
              <a:ext cx="192000" cy="91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 rot="5400000">
              <a:off x="4286250" y="1885950"/>
              <a:ext cx="192000" cy="91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28"/>
          <p:cNvSpPr txBox="1"/>
          <p:nvPr/>
        </p:nvSpPr>
        <p:spPr>
          <a:xfrm>
            <a:off x="4406275" y="2461975"/>
            <a:ext cx="8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HQ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3566150" y="1549900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grpSp>
        <p:nvGrpSpPr>
          <p:cNvPr id="155" name="Google Shape;155;p28"/>
          <p:cNvGrpSpPr/>
          <p:nvPr/>
        </p:nvGrpSpPr>
        <p:grpSpPr>
          <a:xfrm>
            <a:off x="6796275" y="1834500"/>
            <a:ext cx="1117800" cy="1014900"/>
            <a:chOff x="726950" y="2436100"/>
            <a:chExt cx="1117800" cy="1014900"/>
          </a:xfrm>
        </p:grpSpPr>
        <p:sp>
          <p:nvSpPr>
            <p:cNvPr id="156" name="Google Shape;156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5</a:t>
              </a:r>
              <a:endParaRPr sz="1200"/>
            </a:p>
          </p:txBody>
        </p:sp>
      </p:grpSp>
      <p:grpSp>
        <p:nvGrpSpPr>
          <p:cNvPr id="158" name="Google Shape;158;p28"/>
          <p:cNvGrpSpPr/>
          <p:nvPr/>
        </p:nvGrpSpPr>
        <p:grpSpPr>
          <a:xfrm>
            <a:off x="1640600" y="3836675"/>
            <a:ext cx="1117800" cy="1014900"/>
            <a:chOff x="726950" y="2436100"/>
            <a:chExt cx="1117800" cy="1014900"/>
          </a:xfrm>
        </p:grpSpPr>
        <p:sp>
          <p:nvSpPr>
            <p:cNvPr id="159" name="Google Shape;159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3</a:t>
              </a:r>
              <a:endParaRPr sz="1200"/>
            </a:p>
          </p:txBody>
        </p:sp>
      </p:grpSp>
      <p:grpSp>
        <p:nvGrpSpPr>
          <p:cNvPr id="161" name="Google Shape;161;p28"/>
          <p:cNvGrpSpPr/>
          <p:nvPr/>
        </p:nvGrpSpPr>
        <p:grpSpPr>
          <a:xfrm>
            <a:off x="373400" y="2064300"/>
            <a:ext cx="1117800" cy="1014900"/>
            <a:chOff x="726950" y="2436100"/>
            <a:chExt cx="1117800" cy="1014900"/>
          </a:xfrm>
        </p:grpSpPr>
        <p:sp>
          <p:nvSpPr>
            <p:cNvPr id="162" name="Google Shape;162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1</a:t>
              </a:r>
              <a:endParaRPr sz="1200"/>
            </a:p>
          </p:txBody>
        </p:sp>
      </p:grpSp>
      <p:grpSp>
        <p:nvGrpSpPr>
          <p:cNvPr id="164" name="Google Shape;164;p28"/>
          <p:cNvGrpSpPr/>
          <p:nvPr/>
        </p:nvGrpSpPr>
        <p:grpSpPr>
          <a:xfrm>
            <a:off x="3823350" y="3743675"/>
            <a:ext cx="1117800" cy="1014900"/>
            <a:chOff x="726950" y="2436100"/>
            <a:chExt cx="1117800" cy="1014900"/>
          </a:xfrm>
        </p:grpSpPr>
        <p:sp>
          <p:nvSpPr>
            <p:cNvPr id="165" name="Google Shape;165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4</a:t>
              </a:r>
              <a:endParaRPr sz="1200"/>
            </a:p>
          </p:txBody>
        </p:sp>
      </p:grpSp>
      <p:grpSp>
        <p:nvGrpSpPr>
          <p:cNvPr id="167" name="Google Shape;167;p28"/>
          <p:cNvGrpSpPr/>
          <p:nvPr/>
        </p:nvGrpSpPr>
        <p:grpSpPr>
          <a:xfrm>
            <a:off x="1878325" y="350500"/>
            <a:ext cx="1117800" cy="1014900"/>
            <a:chOff x="726950" y="2436100"/>
            <a:chExt cx="1117800" cy="1014900"/>
          </a:xfrm>
        </p:grpSpPr>
        <p:sp>
          <p:nvSpPr>
            <p:cNvPr id="168" name="Google Shape;168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2</a:t>
              </a:r>
              <a:endParaRPr sz="1200"/>
            </a:p>
          </p:txBody>
        </p:sp>
      </p:grpSp>
      <p:grpSp>
        <p:nvGrpSpPr>
          <p:cNvPr id="170" name="Google Shape;170;p28"/>
          <p:cNvGrpSpPr/>
          <p:nvPr/>
        </p:nvGrpSpPr>
        <p:grpSpPr>
          <a:xfrm rot="-5400000">
            <a:off x="8339350" y="2287050"/>
            <a:ext cx="829800" cy="294900"/>
            <a:chOff x="1652775" y="1714500"/>
            <a:chExt cx="829800" cy="294900"/>
          </a:xfrm>
        </p:grpSpPr>
        <p:sp>
          <p:nvSpPr>
            <p:cNvPr id="171" name="Google Shape;171;p28"/>
            <p:cNvSpPr/>
            <p:nvPr/>
          </p:nvSpPr>
          <p:spPr>
            <a:xfrm>
              <a:off x="1652775" y="1714500"/>
              <a:ext cx="829800" cy="294900"/>
            </a:xfrm>
            <a:prstGeom prst="roundRect">
              <a:avLst>
                <a:gd fmla="val 16667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1975125" y="1769400"/>
              <a:ext cx="185100" cy="185100"/>
            </a:xfrm>
            <a:prstGeom prst="ellipse">
              <a:avLst/>
            </a:prstGeom>
            <a:solidFill>
              <a:srgbClr val="99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8"/>
          <p:cNvSpPr txBox="1"/>
          <p:nvPr/>
        </p:nvSpPr>
        <p:spPr>
          <a:xfrm>
            <a:off x="0" y="54875"/>
            <a:ext cx="20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Purple: Caller</a:t>
            </a:r>
            <a:endParaRPr b="1" sz="120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Yellow: Random Object</a:t>
            </a:r>
            <a:endParaRPr b="1"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4773175" y="1405900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2502325" y="2849388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6332975" y="3589775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6020575" y="813825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731250" y="170675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39" y="1316314"/>
            <a:ext cx="215450" cy="18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8"/>
          <p:cNvCxnSpPr>
            <a:stCxn id="154" idx="6"/>
          </p:cNvCxnSpPr>
          <p:nvPr/>
        </p:nvCxnSpPr>
        <p:spPr>
          <a:xfrm>
            <a:off x="4279250" y="1896250"/>
            <a:ext cx="4211100" cy="494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8"/>
          <p:cNvSpPr/>
          <p:nvPr/>
        </p:nvSpPr>
        <p:spPr>
          <a:xfrm>
            <a:off x="4018725" y="1615725"/>
            <a:ext cx="658500" cy="658500"/>
          </a:xfrm>
          <a:prstGeom prst="arc">
            <a:avLst>
              <a:gd fmla="val 14232872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80300" y="1316325"/>
            <a:ext cx="3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028250" y="1997975"/>
            <a:ext cx="7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4" name="Google Shape;184;p28"/>
          <p:cNvCxnSpPr>
            <a:stCxn id="151" idx="0"/>
            <a:endCxn id="151" idx="0"/>
          </p:cNvCxnSpPr>
          <p:nvPr/>
        </p:nvCxnSpPr>
        <p:spPr>
          <a:xfrm>
            <a:off x="4638200" y="22060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8"/>
          <p:cNvSpPr/>
          <p:nvPr/>
        </p:nvSpPr>
        <p:spPr>
          <a:xfrm rot="-811">
            <a:off x="4007247" y="2092379"/>
            <a:ext cx="1272300" cy="11394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>
            <p:ph idx="4294967295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3507138" y="506275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5113488" y="642038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5908225" y="1361363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7529088" y="857363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7968988" y="1453863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System Specifications: Functional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235250" y="652050"/>
            <a:ext cx="4098000" cy="3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Mostly full container of liquid doesn’t spill when moving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Transport items without the items falling off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Detect the edges of the table and avoid falling off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Avoid objects that are in the coaster’s moving path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Arrive at the caller or hub to an accuracy of 10 cm</a:t>
            </a:r>
            <a:endParaRPr b="0"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Support up to 3 lbs.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</p:txBody>
      </p:sp>
      <p:sp>
        <p:nvSpPr>
          <p:cNvPr id="198" name="Google Shape;198;p29"/>
          <p:cNvSpPr txBox="1"/>
          <p:nvPr>
            <p:ph idx="2" type="body"/>
          </p:nvPr>
        </p:nvSpPr>
        <p:spPr>
          <a:xfrm>
            <a:off x="3514051" y="4698725"/>
            <a:ext cx="4743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4711850" y="593100"/>
            <a:ext cx="4098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 Plan</a:t>
            </a:r>
            <a:endParaRPr sz="16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Place an 80% full glass/bowl of water and visibly check that the moving coaster doesn’t spill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Put objects on moving coaster and watch if object falls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Watch if the moving coaster falls off when caller is away from the table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Put objects in path and check if moving coaster bumps into object</a:t>
            </a:r>
            <a:endParaRPr b="0"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Use a tape measure to check the distance from destination</a:t>
            </a:r>
            <a:endParaRPr b="0"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0" lang="en" sz="1300"/>
              <a:t>Place an object that weighs 3 lbs and check if system is stable while moving</a:t>
            </a:r>
            <a:endParaRPr b="0" sz="1300"/>
          </a:p>
        </p:txBody>
      </p:sp>
      <p:cxnSp>
        <p:nvCxnSpPr>
          <p:cNvPr id="201" name="Google Shape;201;p29"/>
          <p:cNvCxnSpPr/>
          <p:nvPr/>
        </p:nvCxnSpPr>
        <p:spPr>
          <a:xfrm>
            <a:off x="4502775" y="915275"/>
            <a:ext cx="0" cy="33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466658" y="420075"/>
            <a:ext cx="82107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System Specifications: Design</a:t>
            </a:r>
            <a:endParaRPr/>
          </a:p>
        </p:txBody>
      </p:sp>
      <p:sp>
        <p:nvSpPr>
          <p:cNvPr id="207" name="Google Shape;207;p30"/>
          <p:cNvSpPr txBox="1"/>
          <p:nvPr>
            <p:ph idx="2" type="body"/>
          </p:nvPr>
        </p:nvSpPr>
        <p:spPr>
          <a:xfrm>
            <a:off x="3784376" y="4698725"/>
            <a:ext cx="44736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4668900" y="675975"/>
            <a:ext cx="4332300" cy="3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 Plan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7.	Watch the moving coaster move towards hub on a </a:t>
            </a:r>
            <a:endParaRPr b="0"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given signal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8.	Call both coasters on a collision </a:t>
            </a:r>
            <a:r>
              <a:rPr b="0" lang="en" sz="1300"/>
              <a:t>course</a:t>
            </a:r>
            <a:r>
              <a:rPr b="0" lang="en" sz="1300"/>
              <a:t> and see if </a:t>
            </a:r>
            <a:endParaRPr b="0"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they collide</a:t>
            </a:r>
            <a:endParaRPr b="0"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9.	Use</a:t>
            </a:r>
            <a:r>
              <a:rPr b="0" lang="en" sz="1300"/>
              <a:t> tape measure to check coaster size</a:t>
            </a:r>
            <a:endParaRPr b="0"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10.	Find and put on irregular </a:t>
            </a:r>
            <a:r>
              <a:rPr b="0" lang="en" sz="1300"/>
              <a:t>shaped</a:t>
            </a:r>
            <a:r>
              <a:rPr b="0" lang="en" sz="1300"/>
              <a:t> tables and check </a:t>
            </a:r>
            <a:endParaRPr b="0"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if they fall off</a:t>
            </a:r>
            <a:endParaRPr b="0"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11. 	Line up objects to allow no path to caller, see if </a:t>
            </a:r>
            <a:endParaRPr b="0"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system notifies caller</a:t>
            </a:r>
            <a:endParaRPr b="0" sz="1300"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170475" y="965325"/>
            <a:ext cx="43323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7. 	M</a:t>
            </a:r>
            <a:r>
              <a:rPr b="0" lang="en" sz="1300"/>
              <a:t>ove back to the coaster’s hub once determined </a:t>
            </a:r>
            <a:endParaRPr b="0"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not in use</a:t>
            </a:r>
            <a:endParaRPr b="0"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8. 	System supports at least 2 coasters at the same </a:t>
            </a:r>
            <a:endParaRPr b="0"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time</a:t>
            </a:r>
            <a:endParaRPr b="0"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9. 	Coaster diameter is within 25 cm</a:t>
            </a:r>
            <a:endParaRPr b="0"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10. 	Be able to use the moving coaster </a:t>
            </a:r>
            <a:r>
              <a:rPr b="0" lang="en" sz="1300"/>
              <a:t>regardless of </a:t>
            </a:r>
            <a:endParaRPr b="0"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table shape</a:t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/>
              <a:t>11. 	If no path to caller is available, indicate to caller</a:t>
            </a:r>
            <a:endParaRPr b="0" sz="1300"/>
          </a:p>
        </p:txBody>
      </p:sp>
      <p:cxnSp>
        <p:nvCxnSpPr>
          <p:cNvPr id="210" name="Google Shape;210;p30"/>
          <p:cNvCxnSpPr/>
          <p:nvPr/>
        </p:nvCxnSpPr>
        <p:spPr>
          <a:xfrm>
            <a:off x="4502775" y="933675"/>
            <a:ext cx="0" cy="33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0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MDR Deliverables</a:t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243150" y="840700"/>
            <a:ext cx="52377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/>
              <a:t>1 Moving Coaster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Moves properly and </a:t>
            </a:r>
            <a:r>
              <a:rPr lang="en"/>
              <a:t>accurately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Accurately detects positioning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Goes to location when called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Detects and stops if an object is in the way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/>
              <a:t>1 Caller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Can send signal to coaster and 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UcPeriod"/>
            </a:pPr>
            <a:r>
              <a:rPr lang="en"/>
              <a:t>1 </a:t>
            </a:r>
            <a:r>
              <a:rPr lang="en" strike="sngStrike"/>
              <a:t>Charging</a:t>
            </a:r>
            <a:r>
              <a:rPr lang="en"/>
              <a:t> Hub - “Brains”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Can send signal to coaster and callers 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trike="sngStrike"/>
              <a:t>Potentially charges system</a:t>
            </a:r>
            <a:endParaRPr strike="sngStrike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5392150" y="915275"/>
            <a:ext cx="358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D.	Functional </a:t>
            </a:r>
            <a:r>
              <a:rPr b="1" lang="en" sz="2000"/>
              <a:t>PCB 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Microcontroller</a:t>
            </a:r>
            <a:r>
              <a:rPr lang="en" sz="1700"/>
              <a:t> with user input method (button)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97700" y="249275"/>
            <a:ext cx="8148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Hardware Block Diagram</a:t>
            </a:r>
            <a:endParaRPr/>
          </a:p>
        </p:txBody>
      </p:sp>
      <p:sp>
        <p:nvSpPr>
          <p:cNvPr id="226" name="Google Shape;226;p32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4801" y="367976"/>
            <a:ext cx="9593599" cy="43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r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Slide-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losing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